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4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3" roundtripDataSignature="AMtx7mjFoXnU/ofs5RVMGL2fvUUyPwmx0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132" y="5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3" name="Google Shape;63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7" name="Google Shape;12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35" name="Google Shape;13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42" name="Google Shape;14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52" name="Google Shape;15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58" name="Google Shape;158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5" name="Google Shape;165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76" name="Google Shape;176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9" name="Google Shape;189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96" name="Google Shape;196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03" name="Google Shape;203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0" name="Google Shape;70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11" name="Google Shape;211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19" name="Google Shape;219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30" name="Google Shape;230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42" name="Google Shape;242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50" name="Google Shape;250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61" name="Google Shape;261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69" name="Google Shape;269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79" name="Google Shape;279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91" name="Google Shape;291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01" name="Google Shape;30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7" name="Google Shape;77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08" name="Google Shape;308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17" name="Google Shape;317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24" name="Google Shape;324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32" name="Google Shape;332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38" name="Google Shape;338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45" name="Google Shape;345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52" name="Google Shape;352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63" name="Google Shape;363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70" name="Google Shape;370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7" name="Google Shape;8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4" name="Google Shape;9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1" name="Google Shape;10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9" name="Google Shape;10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5" name="Google Shape;11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1" name="Google Shape;12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1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" name="Google Shape;14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8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8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20" name="Google Shape;20;p18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" name="Google Shape;21;p18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22" name="Google Shape;22;p18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" name="Google Shape;23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21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21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38" name="Google Shape;38;p21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39" name="Google Shape;39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2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22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5" name="Google Shape;45;p22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6" name="Google Shape;46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23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2" name="Google Shape;52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24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24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8" name="Google Shape;58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jp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jpg"/><Relationship Id="rId5" Type="http://schemas.openxmlformats.org/officeDocument/2006/relationships/image" Target="../media/image22.jpg"/><Relationship Id="rId4" Type="http://schemas.openxmlformats.org/officeDocument/2006/relationships/image" Target="../media/image21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.png"/><Relationship Id="rId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25"/>
          <p:cNvSpPr txBox="1">
            <a:spLocks noGrp="1"/>
          </p:cNvSpPr>
          <p:nvPr>
            <p:ph type="title"/>
          </p:nvPr>
        </p:nvSpPr>
        <p:spPr>
          <a:xfrm>
            <a:off x="838200" y="-209034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AU"/>
              <a:t>Overall strategy	</a:t>
            </a:r>
            <a:endParaRPr/>
          </a:p>
        </p:txBody>
      </p:sp>
      <p:sp>
        <p:nvSpPr>
          <p:cNvPr id="66" name="Google Shape;66;p25"/>
          <p:cNvSpPr txBox="1">
            <a:spLocks noGrp="1"/>
          </p:cNvSpPr>
          <p:nvPr>
            <p:ph type="body" idx="1"/>
          </p:nvPr>
        </p:nvSpPr>
        <p:spPr>
          <a:xfrm>
            <a:off x="70339" y="1116529"/>
            <a:ext cx="7161733" cy="55117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AU" dirty="0"/>
              <a:t>Align targets to National Policy Statement</a:t>
            </a:r>
            <a:endParaRPr dirty="0"/>
          </a:p>
          <a:p>
            <a:pPr marL="914400" lvl="1" indent="-342900" algn="l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AU" dirty="0"/>
              <a:t>Phytoplankton (trophic state)</a:t>
            </a:r>
            <a:endParaRPr dirty="0"/>
          </a:p>
          <a:p>
            <a:pPr marL="914400" lvl="1" indent="-342900" algn="l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AU" dirty="0"/>
              <a:t>TN, TP (trophic state)</a:t>
            </a:r>
            <a:endParaRPr dirty="0"/>
          </a:p>
          <a:p>
            <a:pPr marL="914400" lvl="1" indent="-342900" algn="l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AU" dirty="0"/>
              <a:t>Ammonium (toxicity)</a:t>
            </a:r>
            <a:endParaRPr dirty="0"/>
          </a:p>
          <a:p>
            <a:pPr marL="914400" lvl="1" indent="-342900" algn="l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AU" i="1" dirty="0"/>
              <a:t>E. coli </a:t>
            </a:r>
            <a:r>
              <a:rPr lang="en-AU" dirty="0"/>
              <a:t>(human health)</a:t>
            </a:r>
            <a:endParaRPr i="1" dirty="0"/>
          </a:p>
          <a:p>
            <a:pPr marL="914400" lvl="1" indent="-342900" algn="l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AU" dirty="0"/>
              <a:t>Cyanobacteria (human health)</a:t>
            </a:r>
            <a:endParaRPr dirty="0"/>
          </a:p>
          <a:p>
            <a:pPr marL="914400" lvl="1" indent="-342900" algn="l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AU" dirty="0"/>
              <a:t>Submerged plants (native – ecosystem health)</a:t>
            </a:r>
            <a:endParaRPr dirty="0"/>
          </a:p>
          <a:p>
            <a:pPr marL="914400" lvl="1" indent="-342900" algn="l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AU" dirty="0"/>
              <a:t>Submerged plants (invasive – ecosystem health)</a:t>
            </a:r>
            <a:endParaRPr dirty="0"/>
          </a:p>
          <a:p>
            <a:pPr marL="914400" lvl="1" indent="-342900" algn="l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AU" dirty="0"/>
              <a:t>Lake bottom DO</a:t>
            </a:r>
            <a:endParaRPr dirty="0"/>
          </a:p>
          <a:p>
            <a:pPr marL="914400" lvl="1" indent="-342900" algn="l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AU" dirty="0"/>
              <a:t>Mid hypolimnetic DO</a:t>
            </a:r>
            <a:endParaRPr dirty="0"/>
          </a:p>
          <a:p>
            <a:pPr marL="457200" lvl="0" indent="-34290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AU" dirty="0"/>
              <a:t>Investigate potential harmful side-effects on</a:t>
            </a:r>
            <a:endParaRPr dirty="0"/>
          </a:p>
          <a:p>
            <a:pPr marL="914400" lvl="1" indent="-342900" algn="l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AU" dirty="0"/>
              <a:t>Fish</a:t>
            </a:r>
            <a:endParaRPr dirty="0"/>
          </a:p>
          <a:p>
            <a:pPr marL="914400" lvl="1" indent="-342900" algn="l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AU" dirty="0"/>
              <a:t>Macroinvertebrates</a:t>
            </a:r>
            <a:endParaRPr dirty="0"/>
          </a:p>
          <a:p>
            <a:pPr marL="914400" lvl="1" indent="-342900" algn="l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AU" dirty="0"/>
              <a:t>Bottom sediments</a:t>
            </a:r>
            <a:endParaRPr dirty="0"/>
          </a:p>
        </p:txBody>
      </p:sp>
      <p:pic>
        <p:nvPicPr>
          <p:cNvPr id="67" name="Google Shape;67;p25"/>
          <p:cNvPicPr preferRelativeResize="0"/>
          <p:nvPr/>
        </p:nvPicPr>
        <p:blipFill rotWithShape="1">
          <a:blip r:embed="rId3">
            <a:alphaModFix/>
          </a:blip>
          <a:srcRect r="9305"/>
          <a:stretch/>
        </p:blipFill>
        <p:spPr>
          <a:xfrm>
            <a:off x="7232072" y="453747"/>
            <a:ext cx="4889589" cy="309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7"/>
          <p:cNvSpPr txBox="1"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AU" b="1"/>
              <a:t>Phosphorus inactivation</a:t>
            </a:r>
            <a:br>
              <a:rPr lang="en-AU" b="1"/>
            </a:br>
            <a:endParaRPr b="1"/>
          </a:p>
        </p:txBody>
      </p:sp>
      <p:sp>
        <p:nvSpPr>
          <p:cNvPr id="130" name="Google Shape;130;p7"/>
          <p:cNvSpPr txBox="1">
            <a:spLocks noGrp="1"/>
          </p:cNvSpPr>
          <p:nvPr>
            <p:ph type="body" idx="1"/>
          </p:nvPr>
        </p:nvSpPr>
        <p:spPr>
          <a:xfrm>
            <a:off x="364375" y="1418300"/>
            <a:ext cx="6140700" cy="43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AU" dirty="0"/>
              <a:t>Issue: High phosphorus concentrations lead to eutrophication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AU" dirty="0"/>
              <a:t>Seasonal stratification leads to anoxia of bottom waters and phosphorus releases from bottom sediments</a:t>
            </a:r>
            <a:endParaRPr dirty="0"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  <a:p>
            <a:pPr marL="685800" lvl="1" indent="-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dirty="0"/>
          </a:p>
        </p:txBody>
      </p:sp>
      <p:pic>
        <p:nvPicPr>
          <p:cNvPr id="131" name="Google Shape;131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2879" y="3593969"/>
            <a:ext cx="6781800" cy="271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35712" y="431801"/>
            <a:ext cx="5467229" cy="3486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8"/>
          <p:cNvSpPr txBox="1"/>
          <p:nvPr/>
        </p:nvSpPr>
        <p:spPr>
          <a:xfrm>
            <a:off x="0" y="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AU" sz="4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Phosphorus inactivation</a:t>
            </a:r>
            <a:br>
              <a:rPr lang="en-AU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AU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Method</a:t>
            </a:r>
            <a:endParaRPr sz="4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8"/>
          <p:cNvSpPr txBox="1">
            <a:spLocks noGrp="1"/>
          </p:cNvSpPr>
          <p:nvPr>
            <p:ph type="body" idx="1"/>
          </p:nvPr>
        </p:nvSpPr>
        <p:spPr>
          <a:xfrm>
            <a:off x="754310" y="1431342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AU" dirty="0"/>
              <a:t>Add Alum (aluminium sulphate), </a:t>
            </a:r>
            <a:r>
              <a:rPr lang="en-AU" dirty="0" err="1"/>
              <a:t>Phoslock</a:t>
            </a:r>
            <a:r>
              <a:rPr lang="en-AU" dirty="0"/>
              <a:t> (lanthanum-enriched bentonite) or </a:t>
            </a:r>
            <a:r>
              <a:rPr lang="en-AU" dirty="0" err="1"/>
              <a:t>Aqual</a:t>
            </a:r>
            <a:r>
              <a:rPr lang="en-AU" dirty="0"/>
              <a:t>-P (modified zeolite)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AU" dirty="0"/>
              <a:t>Suspended P flocculates -&gt; deposition in sediment</a:t>
            </a:r>
            <a:endParaRPr dirty="0"/>
          </a:p>
          <a:p>
            <a:pPr marL="228600" lvl="0" indent="-1651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AU" dirty="0"/>
              <a:t>Activated sediment flocculant designed to reduce P releases</a:t>
            </a:r>
            <a:endParaRPr dirty="0"/>
          </a:p>
          <a:p>
            <a:pPr marL="2286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dirty="0"/>
          </a:p>
        </p:txBody>
      </p:sp>
      <p:pic>
        <p:nvPicPr>
          <p:cNvPr id="139" name="Google Shape;139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80776" y="3358651"/>
            <a:ext cx="5515500" cy="3348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9"/>
          <p:cNvSpPr txBox="1">
            <a:spLocks noGrp="1"/>
          </p:cNvSpPr>
          <p:nvPr>
            <p:ph type="body" idx="1"/>
          </p:nvPr>
        </p:nvSpPr>
        <p:spPr>
          <a:xfrm>
            <a:off x="173182" y="1526367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AU"/>
              <a:t>Reduced reactive P – both in water column and in bottom sediment</a:t>
            </a:r>
            <a:endParaRPr/>
          </a:p>
        </p:txBody>
      </p:sp>
      <p:sp>
        <p:nvSpPr>
          <p:cNvPr id="145" name="Google Shape;145;p9"/>
          <p:cNvSpPr txBox="1"/>
          <p:nvPr/>
        </p:nvSpPr>
        <p:spPr>
          <a:xfrm>
            <a:off x="0" y="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AU" sz="4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Phosphorus inactivation</a:t>
            </a:r>
            <a:br>
              <a:rPr lang="en-AU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AU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Expected effects</a:t>
            </a:r>
            <a:endParaRPr sz="4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6" name="Google Shape;146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37028" y="6029759"/>
            <a:ext cx="5190731" cy="8282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29249" y="6078509"/>
            <a:ext cx="4806149" cy="5537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71006" y="2289471"/>
            <a:ext cx="4922634" cy="35882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9" descr="Figure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749466" y="2393376"/>
            <a:ext cx="4391258" cy="33804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0"/>
          <p:cNvSpPr txBox="1">
            <a:spLocks noGrp="1"/>
          </p:cNvSpPr>
          <p:nvPr>
            <p:ph type="body" idx="1"/>
          </p:nvPr>
        </p:nvSpPr>
        <p:spPr>
          <a:xfrm>
            <a:off x="663633" y="1584556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AU" dirty="0"/>
              <a:t>Changes in grazing pressure (use zooplankton as ecological indicator)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AU" dirty="0" err="1"/>
              <a:t>Phoslock</a:t>
            </a:r>
            <a:r>
              <a:rPr lang="en-AU" dirty="0"/>
              <a:t>: 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AU" dirty="0"/>
              <a:t>Settling speed (hours to days)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AU" dirty="0"/>
              <a:t>Can settle on macrophytes – does not reach bottom sediment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AU" dirty="0"/>
              <a:t>Potentially toxic to juvenile fish/zooplankton/macroinvertebrates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AU" dirty="0"/>
              <a:t>Suppression of nitrification</a:t>
            </a:r>
          </a:p>
          <a:p>
            <a:pPr marL="228600" lvl="0" indent="-228600">
              <a:buSzPts val="2800"/>
            </a:pPr>
            <a:r>
              <a:rPr lang="en-US" dirty="0"/>
              <a:t>Acute toxicity: </a:t>
            </a:r>
          </a:p>
          <a:p>
            <a:pPr marL="685800" lvl="1" indent="-228600">
              <a:spcBef>
                <a:spcPts val="1000"/>
              </a:spcBef>
              <a:buSzPts val="2800"/>
            </a:pPr>
            <a:r>
              <a:rPr lang="en-AU" dirty="0"/>
              <a:t>Loss of buffering with excessive Al doses can create high levels of acidity and fish kills.  Shock doses likely require buffering.</a:t>
            </a:r>
            <a:endParaRPr dirty="0"/>
          </a:p>
          <a:p>
            <a:pPr marL="685800" lvl="1" indent="-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dirty="0"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</p:txBody>
      </p:sp>
      <p:sp>
        <p:nvSpPr>
          <p:cNvPr id="155" name="Google Shape;155;p10"/>
          <p:cNvSpPr txBox="1"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AU" sz="4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Phosphorus inactivation</a:t>
            </a:r>
            <a:br>
              <a:rPr lang="en-AU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AU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Difficulties</a:t>
            </a:r>
            <a:endParaRPr sz="4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1"/>
          <p:cNvSpPr txBox="1">
            <a:spLocks noGrp="1"/>
          </p:cNvSpPr>
          <p:nvPr>
            <p:ph type="body" idx="1"/>
          </p:nvPr>
        </p:nvSpPr>
        <p:spPr>
          <a:xfrm>
            <a:off x="198120" y="1434928"/>
            <a:ext cx="7081454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AU" b="1" dirty="0"/>
              <a:t>Phosphorus-focused monitoring: multiple timescales</a:t>
            </a:r>
            <a:endParaRPr dirty="0">
              <a:solidFill>
                <a:srgbClr val="FF0000"/>
              </a:solidFill>
            </a:endParaRPr>
          </a:p>
          <a:p>
            <a:pPr marL="685800" lvl="1" indent="-228600">
              <a:buSzPts val="2400"/>
            </a:pPr>
            <a:r>
              <a:rPr lang="en-AU" dirty="0"/>
              <a:t>Short term – </a:t>
            </a:r>
            <a:r>
              <a:rPr lang="en-US" dirty="0"/>
              <a:t>monitoring of flocculation (sediment traps + visual survey), water column measurements</a:t>
            </a:r>
          </a:p>
          <a:p>
            <a:pPr marL="685800" lvl="1" indent="-228600">
              <a:buSzPts val="2400"/>
            </a:pPr>
            <a:r>
              <a:rPr lang="en-AU" dirty="0"/>
              <a:t>Medium term – measurements in the water column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AU" dirty="0"/>
              <a:t>Long term – monitoring of P trends in sediment – bottom-sediment composition and potential releases?</a:t>
            </a:r>
            <a:endParaRPr dirty="0"/>
          </a:p>
          <a:p>
            <a:pPr marL="685800" lvl="1" indent="-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dirty="0"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</p:txBody>
      </p:sp>
      <p:sp>
        <p:nvSpPr>
          <p:cNvPr id="161" name="Google Shape;161;p11"/>
          <p:cNvSpPr txBox="1"/>
          <p:nvPr/>
        </p:nvSpPr>
        <p:spPr>
          <a:xfrm>
            <a:off x="0" y="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AU" sz="4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Phosphorus inactivation</a:t>
            </a:r>
            <a:br>
              <a:rPr lang="en-AU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AU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Monitoring: effectiveness</a:t>
            </a:r>
            <a:endParaRPr sz="4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2" name="Google Shape;162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03969" y="1325563"/>
            <a:ext cx="3099440" cy="37352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2"/>
          <p:cNvSpPr txBox="1">
            <a:spLocks noGrp="1"/>
          </p:cNvSpPr>
          <p:nvPr>
            <p:ph type="body" idx="1"/>
          </p:nvPr>
        </p:nvSpPr>
        <p:spPr>
          <a:xfrm>
            <a:off x="219792" y="1531765"/>
            <a:ext cx="7332475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AU" sz="3200" b="1" dirty="0"/>
              <a:t>Fish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AU" sz="2800" dirty="0"/>
              <a:t>Effects of </a:t>
            </a:r>
            <a:r>
              <a:rPr lang="en-AU" sz="2800" dirty="0" err="1"/>
              <a:t>Phoslock</a:t>
            </a:r>
            <a:r>
              <a:rPr lang="en-AU" sz="2800" dirty="0"/>
              <a:t> on juveniles</a:t>
            </a:r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AU" sz="2800" dirty="0"/>
              <a:t>pH effects: potential acute toxicity</a:t>
            </a:r>
            <a:endParaRPr sz="2800"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AU" sz="3200" b="1" dirty="0"/>
              <a:t>Zooplankton </a:t>
            </a:r>
            <a:r>
              <a:rPr lang="en-AU" sz="3200" dirty="0"/>
              <a:t>(short scale)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AU" sz="2800" dirty="0"/>
              <a:t>Can get trapped in flocculation clusters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AU" sz="2800" dirty="0"/>
              <a:t>Potential to interfere with growth rates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AU" sz="3200" b="1" dirty="0"/>
              <a:t>Benthic invertebrates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AU" sz="2800" dirty="0"/>
              <a:t>Bioaccumulation has been demonstrated in crayfish and Asian clam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AU" sz="2800" dirty="0"/>
              <a:t>Potential effects on </a:t>
            </a:r>
            <a:r>
              <a:rPr lang="en-AU" sz="2800" dirty="0" err="1"/>
              <a:t>kakahi</a:t>
            </a:r>
            <a:r>
              <a:rPr lang="en-AU" sz="2800" dirty="0"/>
              <a:t>?</a:t>
            </a:r>
            <a:endParaRPr dirty="0"/>
          </a:p>
          <a:p>
            <a:pPr marL="685800" lvl="1" indent="-50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sz="2800" b="1" dirty="0"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</p:txBody>
      </p:sp>
      <p:sp>
        <p:nvSpPr>
          <p:cNvPr id="168" name="Google Shape;168;p12"/>
          <p:cNvSpPr txBox="1"/>
          <p:nvPr/>
        </p:nvSpPr>
        <p:spPr>
          <a:xfrm>
            <a:off x="0" y="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AU" sz="4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Phosphorus inactivation</a:t>
            </a:r>
            <a:br>
              <a:rPr lang="en-AU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AU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Monitoring: side effects</a:t>
            </a:r>
            <a:endParaRPr sz="4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9" name="Google Shape;169;p12" descr="https://ars.els-cdn.com/content/image/1-s2.0-S0043135409006174-gr4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73504" y="316426"/>
            <a:ext cx="3495675" cy="2533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734907" y="2953178"/>
            <a:ext cx="4182533" cy="724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1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596265" y="5986204"/>
            <a:ext cx="4321175" cy="7839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1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596265" y="3780705"/>
            <a:ext cx="4153959" cy="20769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12"/>
          <p:cNvPicPr preferRelativeResize="0"/>
          <p:nvPr/>
        </p:nvPicPr>
        <p:blipFill rotWithShape="1">
          <a:blip r:embed="rId7">
            <a:alphaModFix/>
          </a:blip>
          <a:srcRect t="54381"/>
          <a:stretch/>
        </p:blipFill>
        <p:spPr>
          <a:xfrm>
            <a:off x="817131" y="5782733"/>
            <a:ext cx="6565803" cy="987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8"/>
          <p:cNvSpPr txBox="1"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AU" b="1" dirty="0"/>
              <a:t>Weed removals</a:t>
            </a:r>
            <a:br>
              <a:rPr lang="en-AU" b="1" dirty="0"/>
            </a:br>
            <a:endParaRPr b="1" dirty="0"/>
          </a:p>
        </p:txBody>
      </p:sp>
      <p:sp>
        <p:nvSpPr>
          <p:cNvPr id="179" name="Google Shape;179;p28"/>
          <p:cNvSpPr txBox="1">
            <a:spLocks noGrp="1"/>
          </p:cNvSpPr>
          <p:nvPr>
            <p:ph type="body" idx="1"/>
          </p:nvPr>
        </p:nvSpPr>
        <p:spPr>
          <a:xfrm>
            <a:off x="908679" y="830047"/>
            <a:ext cx="6418811" cy="15271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AU" i="1"/>
              <a:t>Egeria densa</a:t>
            </a:r>
            <a:endParaRPr i="1"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685800" lvl="1" indent="-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/>
          </a:p>
        </p:txBody>
      </p:sp>
      <p:sp>
        <p:nvSpPr>
          <p:cNvPr id="180" name="Google Shape;180;p28"/>
          <p:cNvSpPr txBox="1"/>
          <p:nvPr/>
        </p:nvSpPr>
        <p:spPr>
          <a:xfrm>
            <a:off x="6946762" y="750084"/>
            <a:ext cx="6418811" cy="15271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AU" sz="2800" b="0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Elodea candensis</a:t>
            </a:r>
            <a:endParaRPr sz="2800" b="0" i="1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marR="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marR="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685800" marR="0" lvl="1" indent="-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1" name="Google Shape;181;p28" descr="Brazillian Waterweed, Egeria densa - invasive"/>
          <p:cNvPicPr preferRelativeResize="0"/>
          <p:nvPr/>
        </p:nvPicPr>
        <p:blipFill rotWithShape="1">
          <a:blip r:embed="rId3">
            <a:alphaModFix/>
          </a:blip>
          <a:srcRect b="18981"/>
          <a:stretch/>
        </p:blipFill>
        <p:spPr>
          <a:xfrm>
            <a:off x="469545" y="1244945"/>
            <a:ext cx="3434262" cy="2224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8" descr="https://www.nzpcn.org.nz/site/assets/files/0/46/870/elodea-canadensis-rw-01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24327" y="1318355"/>
            <a:ext cx="3423683" cy="2293869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8"/>
          <p:cNvSpPr txBox="1"/>
          <p:nvPr/>
        </p:nvSpPr>
        <p:spPr>
          <a:xfrm>
            <a:off x="527951" y="3522152"/>
            <a:ext cx="6418811" cy="15271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1430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AU" sz="2800" b="0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Lagarosiphon major</a:t>
            </a:r>
            <a:endParaRPr sz="1400" b="0" i="1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marR="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685800" marR="0" lvl="1" indent="-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28"/>
          <p:cNvSpPr txBox="1"/>
          <p:nvPr/>
        </p:nvSpPr>
        <p:spPr>
          <a:xfrm>
            <a:off x="6355689" y="3664982"/>
            <a:ext cx="3800478" cy="7486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AU" sz="2590" b="0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Ceratophyllum demersum</a:t>
            </a:r>
            <a:endParaRPr sz="2590" b="0" i="1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marR="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59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685800" marR="0" lvl="1" indent="-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22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5" name="Google Shape;185;p28" descr="Lagarosiphon major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69545" y="4125387"/>
            <a:ext cx="3836951" cy="25579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8" descr="Ceratophyllum Demersum - An Aquarium Plant Stock Photo, Picture And Royalty  Free Image. Image 73359981.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469325" y="4180496"/>
            <a:ext cx="3752846" cy="25028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9"/>
          <p:cNvSpPr txBox="1">
            <a:spLocks noGrp="1"/>
          </p:cNvSpPr>
          <p:nvPr>
            <p:ph type="title"/>
          </p:nvPr>
        </p:nvSpPr>
        <p:spPr>
          <a:xfrm>
            <a:off x="644769" y="323728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AU"/>
              <a:t>Weed control</a:t>
            </a:r>
            <a:endParaRPr/>
          </a:p>
        </p:txBody>
      </p:sp>
      <p:sp>
        <p:nvSpPr>
          <p:cNvPr id="192" name="Google Shape;192;p29"/>
          <p:cNvSpPr txBox="1">
            <a:spLocks noGrp="1"/>
          </p:cNvSpPr>
          <p:nvPr>
            <p:ph type="body" idx="1"/>
          </p:nvPr>
        </p:nvSpPr>
        <p:spPr>
          <a:xfrm>
            <a:off x="381000" y="1690688"/>
            <a:ext cx="428600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AU" dirty="0"/>
              <a:t>A long-term undertaking using harvesting</a:t>
            </a:r>
            <a:endParaRPr dirty="0"/>
          </a:p>
        </p:txBody>
      </p:sp>
      <p:pic>
        <p:nvPicPr>
          <p:cNvPr id="193" name="Google Shape;193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07135" y="365125"/>
            <a:ext cx="7000875" cy="617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0"/>
          <p:cNvSpPr txBox="1">
            <a:spLocks noGrp="1"/>
          </p:cNvSpPr>
          <p:nvPr>
            <p:ph type="body" idx="1"/>
          </p:nvPr>
        </p:nvSpPr>
        <p:spPr>
          <a:xfrm>
            <a:off x="219792" y="1325563"/>
            <a:ext cx="7332475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AU" sz="3200" b="1"/>
              <a:t>Weed harvesting</a:t>
            </a:r>
            <a:endParaRPr/>
          </a:p>
          <a:p>
            <a:pPr marL="228600" lvl="0" indent="-254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sz="3200" b="1"/>
          </a:p>
          <a:p>
            <a:pPr marL="228600" lvl="0" indent="-254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sz="3200" b="1"/>
          </a:p>
          <a:p>
            <a:pPr marL="228600" lvl="0" indent="-254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sz="3200" b="1"/>
          </a:p>
          <a:p>
            <a:pPr marL="228600" lvl="0" indent="-254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sz="3200" b="1"/>
          </a:p>
          <a:p>
            <a:pPr marL="228600" lvl="0" indent="-254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sz="3200" b="1"/>
          </a:p>
          <a:p>
            <a:pPr marL="228600" lvl="0" indent="-254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/>
          </a:p>
          <a:p>
            <a:pPr marL="685800" lvl="1" indent="-50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sz="2800" b="1"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sp>
        <p:nvSpPr>
          <p:cNvPr id="199" name="Google Shape;199;p30"/>
          <p:cNvSpPr txBox="1"/>
          <p:nvPr/>
        </p:nvSpPr>
        <p:spPr>
          <a:xfrm>
            <a:off x="0" y="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AU" sz="4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Weeds</a:t>
            </a:r>
            <a:br>
              <a:rPr lang="en-AU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AU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Two control mechanisms</a:t>
            </a:r>
            <a:endParaRPr sz="4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0" name="Google Shape;200;p30" descr="Aquatic Weed Harvester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05975" y="2370050"/>
            <a:ext cx="6284050" cy="320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1"/>
          <p:cNvSpPr txBox="1">
            <a:spLocks noGrp="1"/>
          </p:cNvSpPr>
          <p:nvPr>
            <p:ph type="body" idx="1"/>
          </p:nvPr>
        </p:nvSpPr>
        <p:spPr>
          <a:xfrm>
            <a:off x="663633" y="1584556"/>
            <a:ext cx="6465719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AU"/>
              <a:t>Potential to ‘flip’ the lake into different state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AU"/>
              <a:t>Instead of being sequestered, nutrients can stay in the water column 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AU"/>
              <a:t>Timing of harvesting can optimise both weed and nutrient removal</a:t>
            </a:r>
            <a:endParaRPr/>
          </a:p>
          <a:p>
            <a:pPr marL="685800" lvl="1" indent="-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sp>
        <p:nvSpPr>
          <p:cNvPr id="206" name="Google Shape;206;p31"/>
          <p:cNvSpPr txBox="1"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AU" sz="4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Weed harvesting</a:t>
            </a:r>
            <a:br>
              <a:rPr lang="en-AU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AU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Difficulties</a:t>
            </a:r>
            <a:endParaRPr sz="4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7" name="Google Shape;207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6155" y="4900945"/>
            <a:ext cx="5686425" cy="154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3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129352" y="850337"/>
            <a:ext cx="4924425" cy="581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26"/>
          <p:cNvSpPr txBox="1">
            <a:spLocks noGrp="1"/>
          </p:cNvSpPr>
          <p:nvPr>
            <p:ph type="title"/>
          </p:nvPr>
        </p:nvSpPr>
        <p:spPr>
          <a:xfrm>
            <a:off x="753140" y="163107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AU" b="1" dirty="0"/>
              <a:t>Range of lake restoration actions</a:t>
            </a:r>
            <a:endParaRPr b="1" dirty="0"/>
          </a:p>
        </p:txBody>
      </p:sp>
      <p:sp>
        <p:nvSpPr>
          <p:cNvPr id="73" name="Google Shape;73;p26"/>
          <p:cNvSpPr txBox="1">
            <a:spLocks noGrp="1"/>
          </p:cNvSpPr>
          <p:nvPr>
            <p:ph type="body" idx="1"/>
          </p:nvPr>
        </p:nvSpPr>
        <p:spPr>
          <a:xfrm>
            <a:off x="572386" y="1687403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AU" dirty="0"/>
              <a:t>Bubble plume destratification*</a:t>
            </a:r>
            <a:endParaRPr dirty="0"/>
          </a:p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AU" dirty="0"/>
              <a:t>Weed harvesting*</a:t>
            </a:r>
            <a:endParaRPr dirty="0"/>
          </a:p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AU" dirty="0"/>
              <a:t>Wave barriers</a:t>
            </a:r>
            <a:endParaRPr dirty="0"/>
          </a:p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AU" dirty="0"/>
              <a:t>Sediment capping</a:t>
            </a:r>
            <a:endParaRPr dirty="0"/>
          </a:p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AU" dirty="0"/>
              <a:t>Floating wetlands*</a:t>
            </a:r>
            <a:endParaRPr dirty="0"/>
          </a:p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AU" dirty="0"/>
              <a:t>Phosphorus inactivation*</a:t>
            </a:r>
            <a:endParaRPr dirty="0"/>
          </a:p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AU" dirty="0"/>
              <a:t>Oxygenation</a:t>
            </a:r>
            <a:endParaRPr dirty="0"/>
          </a:p>
        </p:txBody>
      </p:sp>
      <p:sp>
        <p:nvSpPr>
          <p:cNvPr id="74" name="Google Shape;74;p26"/>
          <p:cNvSpPr txBox="1"/>
          <p:nvPr/>
        </p:nvSpPr>
        <p:spPr>
          <a:xfrm>
            <a:off x="6223591" y="1687403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AU"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Ultrasound*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AU"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Hydrogen peroxide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AU"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Hypolimnetic siphoning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AU"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Dredging*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AU"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Surface mixers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AU"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Inflow diversion*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AU"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Inflow flushing*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AU"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Grass carp introductions*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2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21F3D5A-4836-41D9-84C2-7682EF41FDEC}"/>
              </a:ext>
            </a:extLst>
          </p:cNvPr>
          <p:cNvSpPr/>
          <p:nvPr/>
        </p:nvSpPr>
        <p:spPr>
          <a:xfrm>
            <a:off x="386232" y="6214762"/>
            <a:ext cx="7010252" cy="4801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14300" lvl="0">
              <a:lnSpc>
                <a:spcPct val="90000"/>
              </a:lnSpc>
              <a:spcBef>
                <a:spcPts val="1000"/>
              </a:spcBef>
              <a:buSzPts val="1800"/>
            </a:pPr>
            <a:r>
              <a:rPr lang="en-AU" sz="2800" dirty="0">
                <a:latin typeface="Calibri"/>
                <a:ea typeface="Calibri"/>
                <a:cs typeface="Calibri"/>
                <a:sym typeface="Calibri"/>
              </a:rPr>
              <a:t>* Currently or previously used in New Zealand</a:t>
            </a:r>
            <a:endParaRPr lang="en-AU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8120" y="5381748"/>
            <a:ext cx="5447768" cy="113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32"/>
          <p:cNvPicPr preferRelativeResize="0"/>
          <p:nvPr/>
        </p:nvPicPr>
        <p:blipFill rotWithShape="1">
          <a:blip r:embed="rId4">
            <a:alphaModFix/>
          </a:blip>
          <a:srcRect t="3622"/>
          <a:stretch/>
        </p:blipFill>
        <p:spPr>
          <a:xfrm>
            <a:off x="5547763" y="404037"/>
            <a:ext cx="6644237" cy="6111186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32"/>
          <p:cNvSpPr txBox="1">
            <a:spLocks noGrp="1"/>
          </p:cNvSpPr>
          <p:nvPr>
            <p:ph type="body" idx="1"/>
          </p:nvPr>
        </p:nvSpPr>
        <p:spPr>
          <a:xfrm>
            <a:off x="198120" y="1434928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AU" b="1"/>
              <a:t>Weed surveys</a:t>
            </a: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b="1"/>
          </a:p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b="1"/>
          </a:p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685800" lvl="1" indent="-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sp>
        <p:nvSpPr>
          <p:cNvPr id="216" name="Google Shape;216;p32"/>
          <p:cNvSpPr txBox="1"/>
          <p:nvPr/>
        </p:nvSpPr>
        <p:spPr>
          <a:xfrm>
            <a:off x="0" y="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AU" sz="4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Weed harvesting</a:t>
            </a:r>
            <a:br>
              <a:rPr lang="en-AU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AU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Monitoring: effectiveness</a:t>
            </a:r>
            <a:endParaRPr sz="4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3"/>
          <p:cNvSpPr txBox="1">
            <a:spLocks noGrp="1"/>
          </p:cNvSpPr>
          <p:nvPr>
            <p:ph type="body" idx="1"/>
          </p:nvPr>
        </p:nvSpPr>
        <p:spPr>
          <a:xfrm>
            <a:off x="219792" y="1531765"/>
            <a:ext cx="7332475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685800" lvl="1" indent="-50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sz="2800" b="1"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sp>
        <p:nvSpPr>
          <p:cNvPr id="222" name="Google Shape;222;p33"/>
          <p:cNvSpPr txBox="1"/>
          <p:nvPr/>
        </p:nvSpPr>
        <p:spPr>
          <a:xfrm>
            <a:off x="0" y="320635"/>
            <a:ext cx="60960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85000" lnSpcReduction="200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AU" sz="44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Weed harvesting</a:t>
            </a:r>
            <a:br>
              <a:rPr lang="en-AU" sz="4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AU" sz="4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Monitoring implication: side effects</a:t>
            </a:r>
            <a:endParaRPr sz="4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p33"/>
          <p:cNvSpPr txBox="1"/>
          <p:nvPr/>
        </p:nvSpPr>
        <p:spPr>
          <a:xfrm>
            <a:off x="124100" y="1852400"/>
            <a:ext cx="5972565" cy="4236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AU" sz="28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Nutrients in water/nutrients in weeds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85800" marR="0" lvl="1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AU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Wet vs dry weight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85800" marR="0" lvl="1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AU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TN/TP</a:t>
            </a:r>
            <a:endParaRPr sz="2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685800" marR="0" lvl="1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AU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Before/after harvesting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AU" sz="28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Species composition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85800" marR="0" lvl="1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AU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Weed species (some can increase)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85800" marR="0" lvl="1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AU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Native plant species (can decrease)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85800" marR="0" lvl="1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685800" marR="0" lvl="1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685800" marR="0" lvl="1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685800" marR="0" lvl="1" indent="-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marR="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marR="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4" name="Google Shape;224;p33"/>
          <p:cNvPicPr preferRelativeResize="0"/>
          <p:nvPr/>
        </p:nvPicPr>
        <p:blipFill rotWithShape="1">
          <a:blip r:embed="rId3">
            <a:alphaModFix/>
          </a:blip>
          <a:srcRect t="42107"/>
          <a:stretch/>
        </p:blipFill>
        <p:spPr>
          <a:xfrm>
            <a:off x="5944354" y="1325563"/>
            <a:ext cx="5665620" cy="240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3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943336" y="424451"/>
            <a:ext cx="3666638" cy="76288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3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301498" y="4327452"/>
            <a:ext cx="5385759" cy="24092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3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280541" y="9359893"/>
            <a:ext cx="2712740" cy="497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4"/>
          <p:cNvSpPr txBox="1">
            <a:spLocks noGrp="1"/>
          </p:cNvSpPr>
          <p:nvPr>
            <p:ph type="body" idx="1"/>
          </p:nvPr>
        </p:nvSpPr>
        <p:spPr>
          <a:xfrm>
            <a:off x="219792" y="1531765"/>
            <a:ext cx="7332475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685800" lvl="1" indent="-50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sz="2800" b="1"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sp>
        <p:nvSpPr>
          <p:cNvPr id="233" name="Google Shape;233;p34"/>
          <p:cNvSpPr txBox="1"/>
          <p:nvPr/>
        </p:nvSpPr>
        <p:spPr>
          <a:xfrm>
            <a:off x="0" y="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AU" sz="4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Weed harvesting</a:t>
            </a:r>
            <a:br>
              <a:rPr lang="en-AU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AU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Monitoring implication: side effects</a:t>
            </a:r>
            <a:endParaRPr sz="4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p34"/>
          <p:cNvSpPr txBox="1"/>
          <p:nvPr/>
        </p:nvSpPr>
        <p:spPr>
          <a:xfrm>
            <a:off x="124100" y="1531765"/>
            <a:ext cx="5972565" cy="5326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AU" sz="2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Optionally fish/invertebrates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85800" marR="0" lvl="1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685800" marR="0" lvl="1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685800" marR="0" lvl="1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685800" marR="0" lvl="1" indent="-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marR="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marR="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5" name="Google Shape;235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80541" y="9359893"/>
            <a:ext cx="2712740" cy="497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34" descr="Fig. 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14046" y="1725857"/>
            <a:ext cx="5877954" cy="31886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3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420515" y="5248210"/>
            <a:ext cx="5343525" cy="104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3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0" y="4853543"/>
            <a:ext cx="5915025" cy="158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34"/>
          <p:cNvPicPr preferRelativeResize="0"/>
          <p:nvPr/>
        </p:nvPicPr>
        <p:blipFill rotWithShape="1">
          <a:blip r:embed="rId7">
            <a:alphaModFix/>
          </a:blip>
          <a:srcRect l="8580" t="14421" r="-535" b="7090"/>
          <a:stretch/>
        </p:blipFill>
        <p:spPr>
          <a:xfrm>
            <a:off x="340243" y="4231759"/>
            <a:ext cx="5639490" cy="5481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5"/>
          <p:cNvSpPr txBox="1">
            <a:spLocks noGrp="1"/>
          </p:cNvSpPr>
          <p:nvPr>
            <p:ph type="body" idx="1"/>
          </p:nvPr>
        </p:nvSpPr>
        <p:spPr>
          <a:xfrm>
            <a:off x="219792" y="1325563"/>
            <a:ext cx="7332475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AU" sz="3200" b="1"/>
              <a:t>Weed harvesting</a:t>
            </a:r>
            <a:endParaRPr/>
          </a:p>
          <a:p>
            <a:pPr marL="228600" lvl="0" indent="-254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sz="3200" b="1"/>
          </a:p>
          <a:p>
            <a:pPr marL="228600" lvl="0" indent="-254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sz="3200" b="1"/>
          </a:p>
          <a:p>
            <a:pPr marL="228600" lvl="0" indent="-254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sz="3200" b="1"/>
          </a:p>
          <a:p>
            <a:pPr marL="228600" lvl="0" indent="-254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sz="3200" b="1"/>
          </a:p>
          <a:p>
            <a:pPr marL="228600" lvl="0" indent="-254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sz="3200" b="1"/>
          </a:p>
          <a:p>
            <a:pPr marL="228600" lvl="0" indent="-254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sz="3200" b="1"/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Char char="•"/>
            </a:pPr>
            <a:r>
              <a:rPr lang="en-AU" sz="3200" b="1"/>
              <a:t>Grass Carp</a:t>
            </a:r>
            <a:br>
              <a:rPr lang="en-AU" sz="3200" b="1"/>
            </a:br>
            <a:r>
              <a:rPr lang="en-AU" sz="3200"/>
              <a:t>(</a:t>
            </a:r>
            <a:r>
              <a:rPr lang="en-AU" sz="3200" i="1"/>
              <a:t>Ctenopharyngodon idella)</a:t>
            </a:r>
            <a:endParaRPr/>
          </a:p>
          <a:p>
            <a:pPr marL="228600" lvl="0" indent="-254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/>
          </a:p>
          <a:p>
            <a:pPr marL="685800" lvl="1" indent="-50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sz="2800" b="1"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sp>
        <p:nvSpPr>
          <p:cNvPr id="245" name="Google Shape;245;p35"/>
          <p:cNvSpPr txBox="1"/>
          <p:nvPr/>
        </p:nvSpPr>
        <p:spPr>
          <a:xfrm>
            <a:off x="0" y="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AU" sz="4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Weeds</a:t>
            </a:r>
            <a:br>
              <a:rPr lang="en-AU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AU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Two control mechanisms</a:t>
            </a:r>
            <a:endParaRPr sz="4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6" name="Google Shape;246;p35" descr="Aquatic Weed Harvester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90134" y="1394731"/>
            <a:ext cx="4451725" cy="25127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35" descr="How to catch grass carp - Grass carp fishing - Fishing for grass carp -  YouTube"/>
          <p:cNvPicPr preferRelativeResize="0"/>
          <p:nvPr/>
        </p:nvPicPr>
        <p:blipFill rotWithShape="1">
          <a:blip r:embed="rId4">
            <a:alphaModFix/>
          </a:blip>
          <a:srcRect t="9690" b="4571"/>
          <a:stretch/>
        </p:blipFill>
        <p:spPr>
          <a:xfrm>
            <a:off x="5538941" y="4086977"/>
            <a:ext cx="5202918" cy="25091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>
            <a:spLocks noGrp="1"/>
          </p:cNvSpPr>
          <p:nvPr>
            <p:ph type="body" idx="1"/>
          </p:nvPr>
        </p:nvSpPr>
        <p:spPr>
          <a:xfrm>
            <a:off x="132005" y="1467598"/>
            <a:ext cx="6465719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AU" dirty="0"/>
              <a:t>Grass carp can also decimate native aquatic plants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AU" dirty="0"/>
              <a:t>Other effects of grass carp are not widely studied, but some indications of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AU" dirty="0"/>
              <a:t>Transmission of parasites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AU" dirty="0"/>
              <a:t>Changes in water quality, increased phytoplankton density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AU" dirty="0"/>
              <a:t>Shifts in macroinvertebrate communities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AU" dirty="0"/>
              <a:t>Reduced waterfowl by removal of macrophytes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AU" dirty="0"/>
              <a:t>Altered trophic structure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AU" dirty="0"/>
              <a:t>Removal of grass carp</a:t>
            </a:r>
            <a:endParaRPr dirty="0"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</p:txBody>
      </p:sp>
      <p:sp>
        <p:nvSpPr>
          <p:cNvPr id="253" name="Google Shape;253;p36"/>
          <p:cNvSpPr txBox="1"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AU" sz="44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Grass carp</a:t>
            </a:r>
            <a:br>
              <a:rPr lang="en-AU" sz="4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AU" sz="4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Difficulties</a:t>
            </a:r>
            <a:endParaRPr sz="4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54" name="Google Shape;254;p36"/>
          <p:cNvGrpSpPr/>
          <p:nvPr/>
        </p:nvGrpSpPr>
        <p:grpSpPr>
          <a:xfrm>
            <a:off x="6492173" y="1038038"/>
            <a:ext cx="5576888" cy="1001676"/>
            <a:chOff x="6484309" y="1220530"/>
            <a:chExt cx="5576888" cy="1001676"/>
          </a:xfrm>
        </p:grpSpPr>
        <p:pic>
          <p:nvPicPr>
            <p:cNvPr id="255" name="Google Shape;255;p36"/>
            <p:cNvPicPr preferRelativeResize="0"/>
            <p:nvPr/>
          </p:nvPicPr>
          <p:blipFill rotWithShape="1">
            <a:blip r:embed="rId3">
              <a:alphaModFix/>
            </a:blip>
            <a:srcRect b="50399"/>
            <a:stretch/>
          </p:blipFill>
          <p:spPr>
            <a:xfrm>
              <a:off x="6489072" y="1220530"/>
              <a:ext cx="5572125" cy="6614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6" name="Google Shape;256;p36"/>
            <p:cNvPicPr preferRelativeResize="0"/>
            <p:nvPr/>
          </p:nvPicPr>
          <p:blipFill rotWithShape="1">
            <a:blip r:embed="rId3">
              <a:alphaModFix/>
            </a:blip>
            <a:srcRect t="63787" r="49914" b="3241"/>
            <a:stretch/>
          </p:blipFill>
          <p:spPr>
            <a:xfrm>
              <a:off x="6484309" y="1782550"/>
              <a:ext cx="2790825" cy="43965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57" name="Google Shape;257;p3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92173" y="2620497"/>
            <a:ext cx="5076825" cy="113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3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757402" y="4309477"/>
            <a:ext cx="5051191" cy="8775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7"/>
          <p:cNvSpPr txBox="1">
            <a:spLocks noGrp="1"/>
          </p:cNvSpPr>
          <p:nvPr>
            <p:ph type="body" idx="1"/>
          </p:nvPr>
        </p:nvSpPr>
        <p:spPr>
          <a:xfrm>
            <a:off x="198120" y="1434928"/>
            <a:ext cx="5139424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AU" b="1" dirty="0"/>
              <a:t>Weed surveys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AU" b="1" dirty="0"/>
              <a:t>Adaptive management to determine optimal stocking density</a:t>
            </a:r>
            <a:endParaRPr dirty="0"/>
          </a:p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b="1" dirty="0"/>
          </a:p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b="1" dirty="0"/>
          </a:p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b="1" dirty="0"/>
          </a:p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  <a:p>
            <a:pPr marL="685800" lvl="1" indent="-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dirty="0"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</p:txBody>
      </p:sp>
      <p:sp>
        <p:nvSpPr>
          <p:cNvPr id="264" name="Google Shape;264;p37"/>
          <p:cNvSpPr txBox="1"/>
          <p:nvPr/>
        </p:nvSpPr>
        <p:spPr>
          <a:xfrm>
            <a:off x="0" y="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AU" sz="4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Grass carp</a:t>
            </a:r>
            <a:br>
              <a:rPr lang="en-AU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AU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Monitoring: effectiveness</a:t>
            </a:r>
            <a:endParaRPr sz="4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5" name="Google Shape;265;p37" descr="Figur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20218" y="414529"/>
            <a:ext cx="6013134" cy="47952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3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62725" y="5569044"/>
            <a:ext cx="6105525" cy="83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26970" y="1908348"/>
            <a:ext cx="7677150" cy="4743450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38"/>
          <p:cNvSpPr txBox="1">
            <a:spLocks noGrp="1"/>
          </p:cNvSpPr>
          <p:nvPr>
            <p:ph type="body" idx="1"/>
          </p:nvPr>
        </p:nvSpPr>
        <p:spPr>
          <a:xfrm>
            <a:off x="219792" y="1531765"/>
            <a:ext cx="7332475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685800" lvl="1" indent="-50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sz="2800" b="1"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sp>
        <p:nvSpPr>
          <p:cNvPr id="273" name="Google Shape;273;p38"/>
          <p:cNvSpPr txBox="1"/>
          <p:nvPr/>
        </p:nvSpPr>
        <p:spPr>
          <a:xfrm>
            <a:off x="0" y="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AU" sz="44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Weed harvesting</a:t>
            </a:r>
            <a:br>
              <a:rPr lang="en-AU" sz="4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AU" sz="4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Monitoring: side effects</a:t>
            </a:r>
            <a:endParaRPr sz="4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" name="Google Shape;274;p38"/>
          <p:cNvSpPr txBox="1"/>
          <p:nvPr/>
        </p:nvSpPr>
        <p:spPr>
          <a:xfrm>
            <a:off x="124100" y="1531765"/>
            <a:ext cx="5972565" cy="5326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AU" sz="28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Trophic status (TN/TP)</a:t>
            </a:r>
            <a:endParaRPr sz="2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AU" sz="28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Species composition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85800" marR="0" lvl="1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AU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Weed species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85800" marR="0" lvl="1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AU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Native plant species (</a:t>
            </a:r>
            <a:r>
              <a:rPr lang="en-AU" sz="2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LakeSPI</a:t>
            </a:r>
            <a:r>
              <a:rPr lang="en-AU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</a:p>
          <a:p>
            <a:pPr marL="685800" marR="0" lvl="1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AU" sz="2400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Benthic communities (change in structure)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85800" marR="0" lvl="1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685800" marR="0" lvl="1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685800" marR="0" lvl="1" indent="-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marR="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marR="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5" name="Google Shape;275;p3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280541" y="9359893"/>
            <a:ext cx="2712740" cy="497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3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070152" y="1203498"/>
            <a:ext cx="6619875" cy="70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9"/>
          <p:cNvSpPr txBox="1">
            <a:spLocks noGrp="1"/>
          </p:cNvSpPr>
          <p:nvPr>
            <p:ph type="body" idx="1"/>
          </p:nvPr>
        </p:nvSpPr>
        <p:spPr>
          <a:xfrm>
            <a:off x="219792" y="1531765"/>
            <a:ext cx="7332475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685800" lvl="1" indent="-50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sz="2800" b="1"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sp>
        <p:nvSpPr>
          <p:cNvPr id="282" name="Google Shape;282;p39"/>
          <p:cNvSpPr txBox="1"/>
          <p:nvPr/>
        </p:nvSpPr>
        <p:spPr>
          <a:xfrm>
            <a:off x="0" y="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AU" sz="4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Weed harvesting</a:t>
            </a:r>
            <a:br>
              <a:rPr lang="en-AU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AU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Monitoring implication: side effects</a:t>
            </a:r>
            <a:endParaRPr sz="4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3" name="Google Shape;283;p39"/>
          <p:cNvSpPr txBox="1"/>
          <p:nvPr/>
        </p:nvSpPr>
        <p:spPr>
          <a:xfrm>
            <a:off x="219792" y="1531765"/>
            <a:ext cx="5972565" cy="5326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AU" sz="2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Potentially additional monitoring for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85800" marR="0" lvl="1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AU"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Zooplankton species composition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85800" marR="0" lvl="1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685800" marR="0" lvl="1" indent="-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marR="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marR="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4" name="Google Shape;284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80541" y="9359893"/>
            <a:ext cx="2712740" cy="4977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5" name="Google Shape;285;p39"/>
          <p:cNvGrpSpPr/>
          <p:nvPr/>
        </p:nvGrpSpPr>
        <p:grpSpPr>
          <a:xfrm>
            <a:off x="7018153" y="1120354"/>
            <a:ext cx="4667250" cy="1385315"/>
            <a:chOff x="6920245" y="1531765"/>
            <a:chExt cx="4667250" cy="1385315"/>
          </a:xfrm>
        </p:grpSpPr>
        <p:pic>
          <p:nvPicPr>
            <p:cNvPr id="286" name="Google Shape;286;p39"/>
            <p:cNvPicPr preferRelativeResize="0"/>
            <p:nvPr/>
          </p:nvPicPr>
          <p:blipFill rotWithShape="1">
            <a:blip r:embed="rId4">
              <a:alphaModFix/>
            </a:blip>
            <a:srcRect b="51203"/>
            <a:stretch/>
          </p:blipFill>
          <p:spPr>
            <a:xfrm>
              <a:off x="6920245" y="1531765"/>
              <a:ext cx="4667250" cy="81803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7" name="Google Shape;287;p39"/>
            <p:cNvPicPr preferRelativeResize="0"/>
            <p:nvPr/>
          </p:nvPicPr>
          <p:blipFill rotWithShape="1">
            <a:blip r:embed="rId4">
              <a:alphaModFix/>
            </a:blip>
            <a:srcRect t="66160"/>
            <a:stretch/>
          </p:blipFill>
          <p:spPr>
            <a:xfrm>
              <a:off x="6920245" y="2349795"/>
              <a:ext cx="4667250" cy="56728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88" name="Google Shape;288;p3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018153" y="2222026"/>
            <a:ext cx="4199196" cy="45052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0"/>
          <p:cNvSpPr txBox="1">
            <a:spLocks noGrp="1"/>
          </p:cNvSpPr>
          <p:nvPr>
            <p:ph type="body" idx="1"/>
          </p:nvPr>
        </p:nvSpPr>
        <p:spPr>
          <a:xfrm>
            <a:off x="219792" y="1531765"/>
            <a:ext cx="7332475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685800" lvl="1" indent="-50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sz="2800" b="1"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sp>
        <p:nvSpPr>
          <p:cNvPr id="294" name="Google Shape;294;p40"/>
          <p:cNvSpPr txBox="1"/>
          <p:nvPr/>
        </p:nvSpPr>
        <p:spPr>
          <a:xfrm>
            <a:off x="0" y="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AU" sz="4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Weed harvesting</a:t>
            </a:r>
            <a:br>
              <a:rPr lang="en-AU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AU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Monitoring implication: side effects</a:t>
            </a:r>
            <a:endParaRPr sz="4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5" name="Google Shape;295;p40"/>
          <p:cNvSpPr txBox="1"/>
          <p:nvPr/>
        </p:nvSpPr>
        <p:spPr>
          <a:xfrm>
            <a:off x="219792" y="1531765"/>
            <a:ext cx="5972565" cy="5326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AU" sz="2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Potentially additional monitoring for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85800" marR="0" lvl="1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AU"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Zooplankton species composition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85800" marR="0" lvl="1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AU"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Fish communities and size classes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85800" marR="0" lvl="1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685800" marR="0" lvl="1" indent="-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marR="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marR="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6" name="Google Shape;296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80541" y="9359893"/>
            <a:ext cx="2712740" cy="497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4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946098" y="2222026"/>
            <a:ext cx="5381625" cy="454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4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989085" y="1855313"/>
            <a:ext cx="3295650" cy="733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15"/>
          <p:cNvSpPr txBox="1">
            <a:spLocks noGrp="1"/>
          </p:cNvSpPr>
          <p:nvPr>
            <p:ph type="title"/>
          </p:nvPr>
        </p:nvSpPr>
        <p:spPr>
          <a:xfrm>
            <a:off x="0" y="212724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AU" sz="3959" b="1"/>
              <a:t>Dredging</a:t>
            </a:r>
            <a:br>
              <a:rPr lang="en-AU" sz="3959" b="1"/>
            </a:br>
            <a:r>
              <a:rPr lang="en-AU" sz="3959"/>
              <a:t>Issue</a:t>
            </a:r>
            <a:br>
              <a:rPr lang="en-AU" sz="3959" b="1"/>
            </a:br>
            <a:endParaRPr sz="3959" b="1"/>
          </a:p>
        </p:txBody>
      </p:sp>
      <p:sp>
        <p:nvSpPr>
          <p:cNvPr id="304" name="Google Shape;304;p15"/>
          <p:cNvSpPr txBox="1">
            <a:spLocks noGrp="1"/>
          </p:cNvSpPr>
          <p:nvPr>
            <p:ph type="body" idx="1"/>
          </p:nvPr>
        </p:nvSpPr>
        <p:spPr>
          <a:xfrm>
            <a:off x="364375" y="1418300"/>
            <a:ext cx="6140700" cy="43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685800" lvl="1" indent="-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/>
          </a:p>
        </p:txBody>
      </p:sp>
      <p:pic>
        <p:nvPicPr>
          <p:cNvPr id="305" name="Google Shape;305;p15"/>
          <p:cNvPicPr preferRelativeResize="0"/>
          <p:nvPr/>
        </p:nvPicPr>
        <p:blipFill rotWithShape="1">
          <a:blip r:embed="rId3">
            <a:alphaModFix/>
          </a:blip>
          <a:srcRect b="-5843"/>
          <a:stretch/>
        </p:blipFill>
        <p:spPr>
          <a:xfrm>
            <a:off x="2098757" y="852854"/>
            <a:ext cx="8185480" cy="55835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7"/>
          <p:cNvSpPr txBox="1">
            <a:spLocks noGrp="1"/>
          </p:cNvSpPr>
          <p:nvPr>
            <p:ph type="title"/>
          </p:nvPr>
        </p:nvSpPr>
        <p:spPr>
          <a:xfrm>
            <a:off x="753140" y="163107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AU" b="1"/>
              <a:t>Lake restoration actions</a:t>
            </a:r>
            <a:endParaRPr b="1"/>
          </a:p>
        </p:txBody>
      </p:sp>
      <p:sp>
        <p:nvSpPr>
          <p:cNvPr id="80" name="Google Shape;80;p27"/>
          <p:cNvSpPr txBox="1">
            <a:spLocks noGrp="1"/>
          </p:cNvSpPr>
          <p:nvPr>
            <p:ph type="body" idx="1"/>
          </p:nvPr>
        </p:nvSpPr>
        <p:spPr>
          <a:xfrm>
            <a:off x="572386" y="1687403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AU" b="1"/>
              <a:t>Bubble plume destratification</a:t>
            </a:r>
            <a:endParaRPr b="1"/>
          </a:p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AU" b="1"/>
              <a:t>Weed harvesting</a:t>
            </a:r>
            <a:endParaRPr/>
          </a:p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AU"/>
              <a:t>Wave barriers</a:t>
            </a:r>
            <a:endParaRPr/>
          </a:p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AU"/>
              <a:t>Sediment capping</a:t>
            </a:r>
            <a:endParaRPr/>
          </a:p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AU"/>
              <a:t>Floating wetlands</a:t>
            </a:r>
            <a:endParaRPr/>
          </a:p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AU" b="1"/>
              <a:t>Phosphorus inactivation</a:t>
            </a:r>
            <a:endParaRPr/>
          </a:p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AU"/>
              <a:t>Oxygenation</a:t>
            </a:r>
            <a:endParaRPr/>
          </a:p>
        </p:txBody>
      </p:sp>
      <p:sp>
        <p:nvSpPr>
          <p:cNvPr id="81" name="Google Shape;81;p27"/>
          <p:cNvSpPr txBox="1"/>
          <p:nvPr/>
        </p:nvSpPr>
        <p:spPr>
          <a:xfrm>
            <a:off x="6223591" y="1687403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AU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Ultrasound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AU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Hydrogen peroxide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AU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Hypolimnetic siphoning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AU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Dredging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AU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Surface mixers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AU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Inflow diversion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AU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Inflow flushing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AU" sz="2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Grass carp introductions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" name="Google Shape;82;p27"/>
          <p:cNvSpPr/>
          <p:nvPr/>
        </p:nvSpPr>
        <p:spPr>
          <a:xfrm>
            <a:off x="572386" y="1761831"/>
            <a:ext cx="5232991" cy="1077062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27"/>
          <p:cNvSpPr/>
          <p:nvPr/>
        </p:nvSpPr>
        <p:spPr>
          <a:xfrm>
            <a:off x="597195" y="4380984"/>
            <a:ext cx="5232991" cy="414299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27"/>
          <p:cNvSpPr/>
          <p:nvPr/>
        </p:nvSpPr>
        <p:spPr>
          <a:xfrm>
            <a:off x="6064102" y="5447784"/>
            <a:ext cx="5232991" cy="414299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16"/>
          <p:cNvSpPr txBox="1"/>
          <p:nvPr/>
        </p:nvSpPr>
        <p:spPr>
          <a:xfrm>
            <a:off x="0" y="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AU" sz="4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Dredging</a:t>
            </a:r>
            <a:br>
              <a:rPr lang="en-AU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AU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Method/effect</a:t>
            </a:r>
            <a:endParaRPr sz="4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1" name="Google Shape;311;p16"/>
          <p:cNvSpPr txBox="1">
            <a:spLocks noGrp="1"/>
          </p:cNvSpPr>
          <p:nvPr>
            <p:ph type="body" idx="1"/>
          </p:nvPr>
        </p:nvSpPr>
        <p:spPr>
          <a:xfrm>
            <a:off x="-124920" y="1325563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AU"/>
              <a:t>Mechanical nutrient/sediment removal</a:t>
            </a:r>
            <a:endParaRPr/>
          </a:p>
        </p:txBody>
      </p:sp>
      <p:sp>
        <p:nvSpPr>
          <p:cNvPr id="312" name="Google Shape;312;p16" descr="Dredging Amatitlan and Izabal | well88engineered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" name="Google Shape;313;p16" descr="https://static.wixstatic.com/media/1ae412_ef1a008d6b3e47fcb8b529cc28655784~mv2_d_1962_1414_s_2.jpeg/v1/fill/w_636,h_418,al_c,q_90/WHY%20DREDGE_JPEG.webp"/>
          <p:cNvSpPr/>
          <p:nvPr/>
        </p:nvSpPr>
        <p:spPr>
          <a:xfrm>
            <a:off x="307975" y="79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4" name="Google Shape;314;p16" descr="aquamog-pond-dredging-solitude-lake-management-934532-edi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3168" y="2187280"/>
            <a:ext cx="6623061" cy="37543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1"/>
          <p:cNvSpPr txBox="1">
            <a:spLocks noGrp="1"/>
          </p:cNvSpPr>
          <p:nvPr>
            <p:ph type="body" idx="1"/>
          </p:nvPr>
        </p:nvSpPr>
        <p:spPr>
          <a:xfrm>
            <a:off x="173182" y="1526367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AU" dirty="0"/>
              <a:t>Reduced reactive P – both in water column and in bottom sediment at longer durations</a:t>
            </a:r>
            <a:endParaRPr dirty="0"/>
          </a:p>
        </p:txBody>
      </p:sp>
      <p:sp>
        <p:nvSpPr>
          <p:cNvPr id="320" name="Google Shape;320;p41"/>
          <p:cNvSpPr txBox="1"/>
          <p:nvPr/>
        </p:nvSpPr>
        <p:spPr>
          <a:xfrm>
            <a:off x="0" y="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AU" sz="4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Dredging</a:t>
            </a:r>
            <a:br>
              <a:rPr lang="en-AU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AU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Expected effects</a:t>
            </a:r>
            <a:endParaRPr sz="4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1" name="Google Shape;321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5815" y="2738952"/>
            <a:ext cx="4935167" cy="35263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2"/>
          <p:cNvSpPr txBox="1">
            <a:spLocks noGrp="1"/>
          </p:cNvSpPr>
          <p:nvPr>
            <p:ph type="body" idx="1"/>
          </p:nvPr>
        </p:nvSpPr>
        <p:spPr>
          <a:xfrm>
            <a:off x="663633" y="1584556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685800" lvl="1" indent="-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sp>
        <p:nvSpPr>
          <p:cNvPr id="327" name="Google Shape;327;p42"/>
          <p:cNvSpPr txBox="1"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AU" sz="4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Dredging</a:t>
            </a:r>
            <a:br>
              <a:rPr lang="en-AU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AU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Difficulties</a:t>
            </a:r>
            <a:endParaRPr sz="4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8" name="Google Shape;328;p42"/>
          <p:cNvSpPr txBox="1"/>
          <p:nvPr/>
        </p:nvSpPr>
        <p:spPr>
          <a:xfrm>
            <a:off x="480913" y="1584556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AU"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Continuing maintenance </a:t>
            </a:r>
            <a:endParaRPr dirty="0"/>
          </a:p>
          <a:p>
            <a:pPr marL="685800" marR="0" lvl="1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AU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3-year recurrence (Liu et al 2016)</a:t>
            </a:r>
            <a:endParaRPr dirty="0"/>
          </a:p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AU"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Issues with dredging disposals </a:t>
            </a:r>
            <a:endParaRPr dirty="0"/>
          </a:p>
          <a:p>
            <a:pPr marL="685800" marR="0" lvl="1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AU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PCP and PCDDs/PCDFs</a:t>
            </a:r>
            <a:endParaRPr dirty="0"/>
          </a:p>
          <a:p>
            <a:pPr marL="685800" marR="0" lvl="1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AU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Heavy metals</a:t>
            </a:r>
            <a:endParaRPr dirty="0"/>
          </a:p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AU"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Issues with remobilization</a:t>
            </a:r>
            <a:endParaRPr dirty="0"/>
          </a:p>
          <a:p>
            <a:pPr marL="685800" marR="0" lvl="1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AU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Sediments (turbidity)</a:t>
            </a:r>
            <a:endParaRPr dirty="0"/>
          </a:p>
          <a:p>
            <a:pPr marL="685800" marR="0" lvl="1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AU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Heavy metals</a:t>
            </a:r>
            <a:endParaRPr dirty="0"/>
          </a:p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AU"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Impact on biota	(can be mitigated though)</a:t>
            </a:r>
            <a:endParaRPr dirty="0"/>
          </a:p>
          <a:p>
            <a:pPr marL="685800" marR="0" lvl="1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AU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Mussels</a:t>
            </a:r>
            <a:endParaRPr dirty="0"/>
          </a:p>
          <a:p>
            <a:pPr marL="685800" marR="0" lvl="1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AU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Fish</a:t>
            </a:r>
            <a:endParaRPr dirty="0"/>
          </a:p>
          <a:p>
            <a:pPr marL="685800" marR="0" lvl="1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marR="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9" name="Google Shape;329;p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91300" y="733425"/>
            <a:ext cx="5600700" cy="269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43"/>
          <p:cNvSpPr txBox="1">
            <a:spLocks noGrp="1"/>
          </p:cNvSpPr>
          <p:nvPr>
            <p:ph type="body" idx="1"/>
          </p:nvPr>
        </p:nvSpPr>
        <p:spPr>
          <a:xfrm>
            <a:off x="198120" y="1434928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635000" lvl="0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AU" dirty="0"/>
              <a:t>Monitor nutrients and total suspended solids in water column </a:t>
            </a:r>
            <a:endParaRPr dirty="0"/>
          </a:p>
        </p:txBody>
      </p:sp>
      <p:sp>
        <p:nvSpPr>
          <p:cNvPr id="335" name="Google Shape;335;p43"/>
          <p:cNvSpPr txBox="1"/>
          <p:nvPr/>
        </p:nvSpPr>
        <p:spPr>
          <a:xfrm>
            <a:off x="0" y="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AU" sz="4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Dredging</a:t>
            </a:r>
            <a:br>
              <a:rPr lang="en-AU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AU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Monitoring: effectiveness</a:t>
            </a:r>
            <a:endParaRPr sz="4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44"/>
          <p:cNvSpPr txBox="1">
            <a:spLocks noGrp="1"/>
          </p:cNvSpPr>
          <p:nvPr>
            <p:ph type="body" idx="1"/>
          </p:nvPr>
        </p:nvSpPr>
        <p:spPr>
          <a:xfrm>
            <a:off x="219792" y="1531765"/>
            <a:ext cx="7332475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685800" lvl="1" indent="-50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sz="2800" b="1"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sp>
        <p:nvSpPr>
          <p:cNvPr id="341" name="Google Shape;341;p44"/>
          <p:cNvSpPr txBox="1"/>
          <p:nvPr/>
        </p:nvSpPr>
        <p:spPr>
          <a:xfrm>
            <a:off x="0" y="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AU" sz="4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Dredging</a:t>
            </a:r>
            <a:br>
              <a:rPr lang="en-AU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AU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Monitoring: side effects</a:t>
            </a:r>
            <a:endParaRPr sz="4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2" name="Google Shape;342;p44"/>
          <p:cNvSpPr txBox="1"/>
          <p:nvPr/>
        </p:nvSpPr>
        <p:spPr>
          <a:xfrm>
            <a:off x="173182" y="1526367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AU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Heavy metal assays</a:t>
            </a:r>
            <a:endParaRPr/>
          </a:p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AU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Benthic biota</a:t>
            </a:r>
            <a:endParaRPr/>
          </a:p>
          <a:p>
            <a:pPr marL="685800" marR="0" lvl="1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AU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Inverts</a:t>
            </a:r>
            <a:endParaRPr/>
          </a:p>
          <a:p>
            <a:pPr marL="685800" marR="0" lvl="1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AU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Kakahi</a:t>
            </a: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685800" marR="0" lvl="1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AU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Fish</a:t>
            </a:r>
            <a:endParaRPr/>
          </a:p>
          <a:p>
            <a:pPr marL="228600" marR="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685800" marR="0" lvl="1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45"/>
          <p:cNvSpPr txBox="1">
            <a:spLocks noGrp="1"/>
          </p:cNvSpPr>
          <p:nvPr>
            <p:ph type="title"/>
          </p:nvPr>
        </p:nvSpPr>
        <p:spPr>
          <a:xfrm>
            <a:off x="0" y="212724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AU" sz="3959" b="1"/>
              <a:t>Ultrasonic</a:t>
            </a:r>
            <a:br>
              <a:rPr lang="en-AU" sz="3959" b="1"/>
            </a:br>
            <a:r>
              <a:rPr lang="en-AU" sz="3959"/>
              <a:t>Issue</a:t>
            </a:r>
            <a:br>
              <a:rPr lang="en-AU" sz="3959" b="1"/>
            </a:br>
            <a:endParaRPr sz="3959" b="1"/>
          </a:p>
        </p:txBody>
      </p:sp>
      <p:sp>
        <p:nvSpPr>
          <p:cNvPr id="348" name="Google Shape;348;p45"/>
          <p:cNvSpPr txBox="1">
            <a:spLocks noGrp="1"/>
          </p:cNvSpPr>
          <p:nvPr>
            <p:ph type="body" idx="1"/>
          </p:nvPr>
        </p:nvSpPr>
        <p:spPr>
          <a:xfrm>
            <a:off x="364375" y="1418300"/>
            <a:ext cx="6140700" cy="43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685800" lvl="1" indent="-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/>
          </a:p>
        </p:txBody>
      </p:sp>
      <p:pic>
        <p:nvPicPr>
          <p:cNvPr id="349" name="Google Shape;349;p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69947" y="764563"/>
            <a:ext cx="8870256" cy="48185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46"/>
          <p:cNvSpPr txBox="1"/>
          <p:nvPr/>
        </p:nvSpPr>
        <p:spPr>
          <a:xfrm>
            <a:off x="0" y="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AU" sz="4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Ultrasonic</a:t>
            </a:r>
            <a:br>
              <a:rPr lang="en-AU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AU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Method/effect</a:t>
            </a:r>
            <a:endParaRPr sz="4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5" name="Google Shape;355;p46" descr="Dredging Amatitlan and Izabal | well88engineered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6" name="Google Shape;356;p46" descr="https://static.wixstatic.com/media/1ae412_ef1a008d6b3e47fcb8b529cc28655784~mv2_d_1962_1414_s_2.jpeg/v1/fill/w_636,h_418,al_c,q_90/WHY%20DREDGE_JPEG.webp"/>
          <p:cNvSpPr/>
          <p:nvPr/>
        </p:nvSpPr>
        <p:spPr>
          <a:xfrm>
            <a:off x="307975" y="79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8" name="Google Shape;358;p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01176" y="4797668"/>
            <a:ext cx="6048375" cy="144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46" descr="we1811_4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0375" y="2772279"/>
            <a:ext cx="4273062" cy="2848708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4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412826" y="549518"/>
            <a:ext cx="6038850" cy="424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47"/>
          <p:cNvSpPr txBox="1">
            <a:spLocks noGrp="1"/>
          </p:cNvSpPr>
          <p:nvPr>
            <p:ph type="body" idx="1"/>
          </p:nvPr>
        </p:nvSpPr>
        <p:spPr>
          <a:xfrm>
            <a:off x="173182" y="1526367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sp>
        <p:nvSpPr>
          <p:cNvPr id="366" name="Google Shape;366;p47"/>
          <p:cNvSpPr txBox="1"/>
          <p:nvPr/>
        </p:nvSpPr>
        <p:spPr>
          <a:xfrm>
            <a:off x="0" y="-46372"/>
            <a:ext cx="12458701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AU" sz="4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Ultrasonic</a:t>
            </a:r>
            <a:r>
              <a:rPr lang="en-AU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Expected effects (note – almost all in lab)</a:t>
            </a:r>
            <a:endParaRPr sz="4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7" name="Google Shape;367;p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3183" y="958362"/>
            <a:ext cx="9687202" cy="582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48"/>
          <p:cNvSpPr txBox="1">
            <a:spLocks noGrp="1"/>
          </p:cNvSpPr>
          <p:nvPr>
            <p:ph type="body" idx="1"/>
          </p:nvPr>
        </p:nvSpPr>
        <p:spPr>
          <a:xfrm>
            <a:off x="663633" y="1584556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685800" lvl="1" indent="-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sp>
        <p:nvSpPr>
          <p:cNvPr id="373" name="Google Shape;373;p48"/>
          <p:cNvSpPr txBox="1"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AU" sz="4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Ultrasonic removal of BG algae</a:t>
            </a:r>
            <a:br>
              <a:rPr lang="en-AU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AU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Difficulties</a:t>
            </a:r>
            <a:endParaRPr sz="4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4" name="Google Shape;374;p48"/>
          <p:cNvSpPr txBox="1"/>
          <p:nvPr/>
        </p:nvSpPr>
        <p:spPr>
          <a:xfrm>
            <a:off x="480913" y="1584556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AU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Continuing maintenance </a:t>
            </a:r>
            <a:endParaRPr/>
          </a:p>
          <a:p>
            <a:pPr marL="685800" marR="0" lvl="1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AU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Has to recur every 3 years (Liu et al 2016)</a:t>
            </a:r>
            <a:endParaRPr/>
          </a:p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AU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Issues with dredging disposals </a:t>
            </a:r>
            <a:endParaRPr/>
          </a:p>
          <a:p>
            <a:pPr marL="685800" marR="0" lvl="1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AU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PCP and PCDDs/PCDFs</a:t>
            </a:r>
            <a:endParaRPr/>
          </a:p>
          <a:p>
            <a:pPr marL="685800" marR="0" lvl="1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AU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Heavy metals</a:t>
            </a:r>
            <a:endParaRPr/>
          </a:p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AU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Issues with remobilization</a:t>
            </a:r>
            <a:endParaRPr/>
          </a:p>
          <a:p>
            <a:pPr marL="685800" marR="0" lvl="1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AU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Sediments (turbidity)</a:t>
            </a:r>
            <a:endParaRPr/>
          </a:p>
          <a:p>
            <a:pPr marL="685800" marR="0" lvl="1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AU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Heavy metals</a:t>
            </a:r>
            <a:endParaRPr/>
          </a:p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AU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Impact on biota	(can be mitigated though)</a:t>
            </a:r>
            <a:endParaRPr/>
          </a:p>
          <a:p>
            <a:pPr marL="685800" marR="0" lvl="1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AU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Mussels</a:t>
            </a:r>
            <a:endParaRPr/>
          </a:p>
          <a:p>
            <a:pPr marL="685800" marR="0" lvl="1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AU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Fish</a:t>
            </a:r>
            <a:endParaRPr/>
          </a:p>
          <a:p>
            <a:pPr marL="685800" marR="0" lvl="1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marR="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5" name="Google Shape;375;p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91300" y="733425"/>
            <a:ext cx="5600700" cy="269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"/>
          <p:cNvSpPr txBox="1"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AU" b="1"/>
              <a:t>Bubble plume destratification</a:t>
            </a:r>
            <a:br>
              <a:rPr lang="en-AU" b="1"/>
            </a:br>
            <a:endParaRPr b="1"/>
          </a:p>
        </p:txBody>
      </p:sp>
      <p:sp>
        <p:nvSpPr>
          <p:cNvPr id="90" name="Google Shape;90;p1"/>
          <p:cNvSpPr txBox="1">
            <a:spLocks noGrp="1"/>
          </p:cNvSpPr>
          <p:nvPr>
            <p:ph type="body" idx="1"/>
          </p:nvPr>
        </p:nvSpPr>
        <p:spPr>
          <a:xfrm>
            <a:off x="172500" y="1342575"/>
            <a:ext cx="6418800" cy="439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AU" dirty="0"/>
              <a:t>Issue: Vertical transfer of heat, dissolved oxygen and nutrients greatly reduced as lake stratifies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AU" dirty="0"/>
              <a:t>Effects: Stratification causes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AU" dirty="0"/>
              <a:t>Deoxygenation of lower water layer and bottom sediments (depending on oxygen depletion in the bottom layer)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AU" dirty="0"/>
              <a:t>Increased nutrient release associated with anoxia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AU" dirty="0"/>
              <a:t>May lead to dominance of buoyant, cyanobacteria, leading to blooms</a:t>
            </a:r>
            <a:endParaRPr dirty="0"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  <a:p>
            <a:pPr marL="685800" lvl="1" indent="-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dirty="0"/>
          </a:p>
        </p:txBody>
      </p:sp>
      <p:pic>
        <p:nvPicPr>
          <p:cNvPr id="91" name="Google Shape;91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91300" y="1991650"/>
            <a:ext cx="5600700" cy="3448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2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2461261" y="1331174"/>
            <a:ext cx="6063652" cy="25924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535271" y="3923605"/>
            <a:ext cx="5915632" cy="2667834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2"/>
          <p:cNvSpPr txBox="1"/>
          <p:nvPr/>
        </p:nvSpPr>
        <p:spPr>
          <a:xfrm>
            <a:off x="0" y="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AU" sz="4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Bubble plume destratification</a:t>
            </a:r>
            <a:br>
              <a:rPr lang="en-AU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AU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Method</a:t>
            </a:r>
            <a:endParaRPr sz="4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"/>
          <p:cNvSpPr txBox="1">
            <a:spLocks noGrp="1"/>
          </p:cNvSpPr>
          <p:nvPr>
            <p:ph type="body" idx="1"/>
          </p:nvPr>
        </p:nvSpPr>
        <p:spPr>
          <a:xfrm>
            <a:off x="400757" y="1325692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AU"/>
              <a:t>Destratification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AU"/>
              <a:t>Increased oxygen in bottom waters </a:t>
            </a:r>
            <a:endParaRPr/>
          </a:p>
          <a:p>
            <a:pPr marL="2286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AU"/>
              <a:t>and sediments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AU"/>
              <a:t>Reduced releases of nutrients </a:t>
            </a:r>
            <a:endParaRPr/>
          </a:p>
        </p:txBody>
      </p:sp>
      <p:pic>
        <p:nvPicPr>
          <p:cNvPr id="104" name="Google Shape;104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85658" y="1022135"/>
            <a:ext cx="6114530" cy="3508822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3"/>
          <p:cNvSpPr txBox="1"/>
          <p:nvPr/>
        </p:nvSpPr>
        <p:spPr>
          <a:xfrm>
            <a:off x="0" y="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AU" sz="4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Bubble plume destratification</a:t>
            </a:r>
            <a:br>
              <a:rPr lang="en-AU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AU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Expected effects</a:t>
            </a:r>
            <a:endParaRPr sz="4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6" name="Google Shape;106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7225" y="3628450"/>
            <a:ext cx="4402226" cy="311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4"/>
          <p:cNvSpPr txBox="1">
            <a:spLocks noGrp="1"/>
          </p:cNvSpPr>
          <p:nvPr>
            <p:ph type="body" idx="1"/>
          </p:nvPr>
        </p:nvSpPr>
        <p:spPr>
          <a:xfrm>
            <a:off x="625025" y="1481624"/>
            <a:ext cx="10515600" cy="53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AU" dirty="0"/>
              <a:t>Timing</a:t>
            </a:r>
            <a:endParaRPr dirty="0"/>
          </a:p>
          <a:p>
            <a:pPr marL="685800" lvl="1" indent="-228600" algn="l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AU" dirty="0"/>
              <a:t>Recommended to begin destratification during mixed phase (in both polymictic and </a:t>
            </a:r>
            <a:r>
              <a:rPr lang="en-AU" dirty="0" err="1"/>
              <a:t>monomictic</a:t>
            </a:r>
            <a:r>
              <a:rPr lang="en-AU" dirty="0"/>
              <a:t> lakes)</a:t>
            </a:r>
            <a:endParaRPr dirty="0"/>
          </a:p>
          <a:p>
            <a:pPr marL="685800" lvl="1" indent="-228600" algn="l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AU" dirty="0"/>
              <a:t>Destratification effect: physical: immediate, ecological change: varies (e.g., phytoplankton communities)</a:t>
            </a:r>
          </a:p>
          <a:p>
            <a:pPr marL="685800" lvl="1" indent="-228600" algn="l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AU" dirty="0"/>
              <a:t>Long term: deep re-oxygenation of bottom sediments</a:t>
            </a:r>
            <a:endParaRPr dirty="0"/>
          </a:p>
          <a:p>
            <a:pPr marL="228600" lvl="0" indent="-22860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AU" dirty="0"/>
              <a:t>Destratification can be incomplete (Sherman et al.)</a:t>
            </a:r>
            <a:endParaRPr dirty="0"/>
          </a:p>
          <a:p>
            <a:pPr marL="228600" lvl="0" indent="-22860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AU" dirty="0"/>
              <a:t>Disturbance of bottom sediments from bubble plumes (when first switched on)</a:t>
            </a:r>
            <a:endParaRPr dirty="0"/>
          </a:p>
          <a:p>
            <a:pPr marL="228600" lvl="0" indent="-22860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AU" dirty="0"/>
              <a:t>Increased oxygen demand of bottom sediments from increased temperature</a:t>
            </a:r>
            <a:endParaRPr dirty="0"/>
          </a:p>
          <a:p>
            <a:pPr marL="228600" lvl="0" indent="-22860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AU" dirty="0"/>
              <a:t>(Re)-distribution of nutrients and phytoplankton through the water column; concentrations may be higher with destratification for some cases (Sherman et al.)</a:t>
            </a:r>
            <a:endParaRPr dirty="0"/>
          </a:p>
          <a:p>
            <a:pPr marL="685800" lvl="1" indent="-76200" algn="l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dirty="0"/>
          </a:p>
          <a:p>
            <a:pPr marL="228600" lvl="0" indent="-5080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  <a:p>
            <a:pPr marL="228600" lvl="0" indent="-5080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</p:txBody>
      </p:sp>
      <p:sp>
        <p:nvSpPr>
          <p:cNvPr id="112" name="Google Shape;112;p4"/>
          <p:cNvSpPr txBox="1"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AU" sz="4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Bubble plume destratification</a:t>
            </a:r>
            <a:br>
              <a:rPr lang="en-AU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AU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Difficulties</a:t>
            </a:r>
            <a:endParaRPr sz="4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5"/>
          <p:cNvSpPr txBox="1">
            <a:spLocks noGrp="1"/>
          </p:cNvSpPr>
          <p:nvPr>
            <p:ph type="body" idx="1"/>
          </p:nvPr>
        </p:nvSpPr>
        <p:spPr>
          <a:xfrm>
            <a:off x="198120" y="1434928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AU" sz="3200" b="1" dirty="0"/>
              <a:t>Continuous (high-frequency sensors)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AU" b="1" dirty="0"/>
              <a:t>Temperature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AU" dirty="0"/>
              <a:t>Thermistor chain(s) throughout water column at distances where it is desirable to achieve destratification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AU" b="1" dirty="0"/>
              <a:t>DO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AU" dirty="0"/>
              <a:t>At least one sensor in the lower water layer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AU" dirty="0"/>
              <a:t>Additional oxygen sensors for surface waters</a:t>
            </a:r>
            <a:endParaRPr dirty="0"/>
          </a:p>
          <a:p>
            <a:pPr marL="45720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AU" b="1" dirty="0"/>
              <a:t>Optional: Chlorophyll and/or phycocyanin fluorescence</a:t>
            </a:r>
            <a:endParaRPr dirty="0"/>
          </a:p>
          <a:p>
            <a:pPr marL="91440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</a:pPr>
            <a:r>
              <a:rPr lang="en-AU" dirty="0"/>
              <a:t>Surface sensor, calibrated</a:t>
            </a:r>
            <a:endParaRPr dirty="0"/>
          </a:p>
        </p:txBody>
      </p:sp>
      <p:sp>
        <p:nvSpPr>
          <p:cNvPr id="118" name="Google Shape;118;p5"/>
          <p:cNvSpPr txBox="1"/>
          <p:nvPr/>
        </p:nvSpPr>
        <p:spPr>
          <a:xfrm>
            <a:off x="-1" y="0"/>
            <a:ext cx="11234057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lnSpcReduction="10000"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40"/>
              <a:buFont typeface="Calibri"/>
              <a:buNone/>
            </a:pPr>
            <a:r>
              <a:rPr lang="en-AU" sz="374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Bubble plume destratification</a:t>
            </a:r>
            <a:br>
              <a:rPr lang="en-AU" sz="374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AU" sz="374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Monitoring implications (split into effect-based monitoring (positive) and negative (side effects))</a:t>
            </a:r>
            <a:endParaRPr sz="374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6"/>
          <p:cNvSpPr txBox="1">
            <a:spLocks noGrp="1"/>
          </p:cNvSpPr>
          <p:nvPr>
            <p:ph type="body" idx="1"/>
          </p:nvPr>
        </p:nvSpPr>
        <p:spPr>
          <a:xfrm>
            <a:off x="198120" y="1434928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AU" sz="3200" b="1" dirty="0"/>
              <a:t>By sampling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AU" b="1" dirty="0"/>
              <a:t>Nutrient profiles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AU" dirty="0"/>
              <a:t>Complement routine (e.g., monthly) sampling (TN, TP, PO4-P, NOX-N, NH4-N, clarity) with increased frequency before and after (~1 month) implementation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AU" b="1" dirty="0"/>
              <a:t>Phytoplankton fluorescence profiles combined with chlorophyll </a:t>
            </a:r>
            <a:r>
              <a:rPr lang="en-AU" b="1" i="1" dirty="0"/>
              <a:t>a</a:t>
            </a:r>
            <a:r>
              <a:rPr lang="en-AU" b="1" dirty="0"/>
              <a:t> and cell counts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AU" b="1" dirty="0"/>
              <a:t>Zooplankton (as indicator of recovery) 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AU" b="1" dirty="0"/>
              <a:t>Monitor sediment resuspension (suspended solids, turbidity in deeper waters)</a:t>
            </a:r>
            <a:endParaRPr dirty="0"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</p:txBody>
      </p:sp>
      <p:sp>
        <p:nvSpPr>
          <p:cNvPr id="124" name="Google Shape;124;p6"/>
          <p:cNvSpPr txBox="1"/>
          <p:nvPr/>
        </p:nvSpPr>
        <p:spPr>
          <a:xfrm>
            <a:off x="0" y="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AU" sz="44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Bubble plume destratification</a:t>
            </a:r>
            <a:br>
              <a:rPr lang="en-AU" sz="4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AU" sz="4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Monitoring implications</a:t>
            </a:r>
            <a:endParaRPr sz="4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1188</Words>
  <Application>Microsoft Office PowerPoint</Application>
  <PresentationFormat>Widescreen</PresentationFormat>
  <Paragraphs>258</Paragraphs>
  <Slides>38</Slides>
  <Notes>38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1" baseType="lpstr">
      <vt:lpstr>Arial</vt:lpstr>
      <vt:lpstr>Calibri</vt:lpstr>
      <vt:lpstr>Office Theme</vt:lpstr>
      <vt:lpstr>Overall strategy </vt:lpstr>
      <vt:lpstr>Range of lake restoration actions</vt:lpstr>
      <vt:lpstr>Lake restoration actions</vt:lpstr>
      <vt:lpstr>Bubble plume destratification </vt:lpstr>
      <vt:lpstr>PowerPoint Presentation</vt:lpstr>
      <vt:lpstr>PowerPoint Presentation</vt:lpstr>
      <vt:lpstr>Bubble plume destratification Difficulties</vt:lpstr>
      <vt:lpstr>PowerPoint Presentation</vt:lpstr>
      <vt:lpstr>PowerPoint Presentation</vt:lpstr>
      <vt:lpstr>Phosphorus inactivation </vt:lpstr>
      <vt:lpstr>PowerPoint Presentation</vt:lpstr>
      <vt:lpstr>PowerPoint Presentation</vt:lpstr>
      <vt:lpstr>Phosphorus inactivation Difficulties</vt:lpstr>
      <vt:lpstr>PowerPoint Presentation</vt:lpstr>
      <vt:lpstr>PowerPoint Presentation</vt:lpstr>
      <vt:lpstr>Weed removals </vt:lpstr>
      <vt:lpstr>Weed control</vt:lpstr>
      <vt:lpstr>PowerPoint Presentation</vt:lpstr>
      <vt:lpstr>Weed harvesting Difficulties</vt:lpstr>
      <vt:lpstr>PowerPoint Presentation</vt:lpstr>
      <vt:lpstr>PowerPoint Presentation</vt:lpstr>
      <vt:lpstr>PowerPoint Presentation</vt:lpstr>
      <vt:lpstr>PowerPoint Presentation</vt:lpstr>
      <vt:lpstr>Grass carp Difficulties</vt:lpstr>
      <vt:lpstr>PowerPoint Presentation</vt:lpstr>
      <vt:lpstr>PowerPoint Presentation</vt:lpstr>
      <vt:lpstr>PowerPoint Presentation</vt:lpstr>
      <vt:lpstr>PowerPoint Presentation</vt:lpstr>
      <vt:lpstr>Dredging Issue </vt:lpstr>
      <vt:lpstr>PowerPoint Presentation</vt:lpstr>
      <vt:lpstr>PowerPoint Presentation</vt:lpstr>
      <vt:lpstr>Dredging Difficulties</vt:lpstr>
      <vt:lpstr>PowerPoint Presentation</vt:lpstr>
      <vt:lpstr>PowerPoint Presentation</vt:lpstr>
      <vt:lpstr>Ultrasonic Issue </vt:lpstr>
      <vt:lpstr>PowerPoint Presentation</vt:lpstr>
      <vt:lpstr>PowerPoint Presentation</vt:lpstr>
      <vt:lpstr>Ultrasonic removal of BG algae Difficulties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Overall strategy</dc:title>
  <dc:creator>Simon Linke</dc:creator>
  <cp:lastModifiedBy>David Hamilton</cp:lastModifiedBy>
  <cp:revision>2</cp:revision>
  <dcterms:created xsi:type="dcterms:W3CDTF">2020-10-23T01:54:27Z</dcterms:created>
  <dcterms:modified xsi:type="dcterms:W3CDTF">2020-11-24T00:28:10Z</dcterms:modified>
</cp:coreProperties>
</file>